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5" r:id="rId3"/>
    <p:sldId id="257" r:id="rId4"/>
    <p:sldId id="267" r:id="rId5"/>
    <p:sldId id="268" r:id="rId6"/>
    <p:sldId id="259" r:id="rId7"/>
    <p:sldId id="266" r:id="rId8"/>
    <p:sldId id="260" r:id="rId9"/>
    <p:sldId id="261" r:id="rId10"/>
    <p:sldId id="262" r:id="rId11"/>
    <p:sldId id="263" r:id="rId12"/>
    <p:sldId id="272" r:id="rId13"/>
    <p:sldId id="269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Stuff\Jump%20Drive\Removable%20Disk%20(F)\RingWingResearch\NASA\coefficient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Stuff\Jump%20Drive\Removable%20Disk%20(F)\RingWingResearch\NASA\coefficient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9.8383588653310414E-2"/>
          <c:y val="4.4722925259342829E-2"/>
          <c:w val="0.88090141838190106"/>
          <c:h val="0.80517987404052849"/>
        </c:manualLayout>
      </c:layout>
      <c:scatterChart>
        <c:scatterStyle val="lineMarker"/>
        <c:ser>
          <c:idx val="0"/>
          <c:order val="0"/>
          <c:tx>
            <c:v>Experimental [Traub]</c:v>
          </c:tx>
          <c:spPr>
            <a:ln w="66675">
              <a:noFill/>
            </a:ln>
          </c:spPr>
          <c:xVal>
            <c:numRef>
              <c:f>Sheet1!$B$2:$B$19</c:f>
              <c:numCache>
                <c:formatCode>General</c:formatCode>
                <c:ptCount val="18"/>
                <c:pt idx="0">
                  <c:v>1.2</c:v>
                </c:pt>
                <c:pt idx="1">
                  <c:v>1.21</c:v>
                </c:pt>
                <c:pt idx="4">
                  <c:v>1.21</c:v>
                </c:pt>
                <c:pt idx="5">
                  <c:v>1.28</c:v>
                </c:pt>
                <c:pt idx="7">
                  <c:v>1.1700000000000021</c:v>
                </c:pt>
                <c:pt idx="9">
                  <c:v>1</c:v>
                </c:pt>
                <c:pt idx="14">
                  <c:v>0.33000000000000101</c:v>
                </c:pt>
                <c:pt idx="17">
                  <c:v>-0.14000000000000001</c:v>
                </c:pt>
              </c:numCache>
            </c:numRef>
          </c:xVal>
          <c:yVal>
            <c:numRef>
              <c:f>Sheet1!$E$2:$E$19</c:f>
              <c:numCache>
                <c:formatCode>General</c:formatCode>
                <c:ptCount val="18"/>
                <c:pt idx="0">
                  <c:v>0.72500000000000064</c:v>
                </c:pt>
                <c:pt idx="1">
                  <c:v>0.66000000000000203</c:v>
                </c:pt>
                <c:pt idx="4">
                  <c:v>0.52</c:v>
                </c:pt>
                <c:pt idx="5">
                  <c:v>0.4</c:v>
                </c:pt>
                <c:pt idx="7">
                  <c:v>0.28000000000000008</c:v>
                </c:pt>
                <c:pt idx="9">
                  <c:v>0.22000000000000011</c:v>
                </c:pt>
                <c:pt idx="14">
                  <c:v>0.1</c:v>
                </c:pt>
                <c:pt idx="17">
                  <c:v>0.1</c:v>
                </c:pt>
              </c:numCache>
            </c:numRef>
          </c:yVal>
        </c:ser>
        <c:ser>
          <c:idx val="1"/>
          <c:order val="1"/>
          <c:tx>
            <c:v>Numerical (CFD)</c:v>
          </c:tx>
          <c:spPr>
            <a:ln w="66675">
              <a:noFill/>
            </a:ln>
          </c:spPr>
          <c:xVal>
            <c:numRef>
              <c:f>Sheet1!$C$2:$C$19</c:f>
              <c:numCache>
                <c:formatCode>General</c:formatCode>
                <c:ptCount val="18"/>
                <c:pt idx="0">
                  <c:v>1.499408876793944</c:v>
                </c:pt>
                <c:pt idx="1">
                  <c:v>1.5650513927515948</c:v>
                </c:pt>
                <c:pt idx="4">
                  <c:v>1.6782589368750234</c:v>
                </c:pt>
                <c:pt idx="5">
                  <c:v>1.61735361789176</c:v>
                </c:pt>
                <c:pt idx="7">
                  <c:v>1.3850144962194653</c:v>
                </c:pt>
                <c:pt idx="9">
                  <c:v>1.0933242104579377</c:v>
                </c:pt>
                <c:pt idx="14">
                  <c:v>0.26475875124369297</c:v>
                </c:pt>
                <c:pt idx="17">
                  <c:v>-0.24676533728067507</c:v>
                </c:pt>
              </c:numCache>
            </c:numRef>
          </c:xVal>
          <c:yVal>
            <c:numRef>
              <c:f>Sheet1!$F$2:$F$19</c:f>
              <c:numCache>
                <c:formatCode>General</c:formatCode>
                <c:ptCount val="18"/>
                <c:pt idx="0">
                  <c:v>0.73070652093685129</c:v>
                </c:pt>
                <c:pt idx="1">
                  <c:v>0.66166152905222453</c:v>
                </c:pt>
                <c:pt idx="4">
                  <c:v>0.38604418726694761</c:v>
                </c:pt>
                <c:pt idx="5">
                  <c:v>0.33332419938649627</c:v>
                </c:pt>
                <c:pt idx="7">
                  <c:v>0.24222205215243842</c:v>
                </c:pt>
                <c:pt idx="9">
                  <c:v>0.1688638421919707</c:v>
                </c:pt>
                <c:pt idx="14">
                  <c:v>7.1368070563522082E-2</c:v>
                </c:pt>
                <c:pt idx="17">
                  <c:v>7.7647745511264785E-2</c:v>
                </c:pt>
              </c:numCache>
            </c:numRef>
          </c:yVal>
        </c:ser>
        <c:axId val="97937280"/>
        <c:axId val="90382336"/>
      </c:scatterChart>
      <c:valAx>
        <c:axId val="97937280"/>
        <c:scaling>
          <c:orientation val="minMax"/>
          <c:max val="1.8"/>
          <c:min val="-0.4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Lift Coefficient</a:t>
                </a:r>
              </a:p>
            </c:rich>
          </c:tx>
          <c:layout>
            <c:manualLayout>
              <c:xMode val="edge"/>
              <c:yMode val="edge"/>
              <c:x val="0.43235922374861613"/>
              <c:y val="0.9371484814398211"/>
            </c:manualLayout>
          </c:layout>
        </c:title>
        <c:numFmt formatCode="General" sourceLinked="1"/>
        <c:majorTickMark val="in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90382336"/>
        <c:crosses val="autoZero"/>
        <c:crossBetween val="midCat"/>
        <c:majorUnit val="0.2"/>
        <c:minorUnit val="0.1"/>
      </c:valAx>
      <c:valAx>
        <c:axId val="9038233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Drag Coefficient</a:t>
                </a:r>
              </a:p>
            </c:rich>
          </c:tx>
          <c:layout/>
        </c:title>
        <c:numFmt formatCode="General" sourceLinked="1"/>
        <c:maj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97937280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9.4985745316318246E-2"/>
          <c:y val="5.9426747792889527E-2"/>
          <c:w val="0.28255871572087993"/>
          <c:h val="0.1143151992364591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8.7818499127399766E-2"/>
          <c:y val="4.9962263036783153E-2"/>
          <c:w val="0.88090141838190084"/>
          <c:h val="0.80517987404052793"/>
        </c:manualLayout>
      </c:layout>
      <c:scatterChart>
        <c:scatterStyle val="lineMarker"/>
        <c:ser>
          <c:idx val="0"/>
          <c:order val="0"/>
          <c:tx>
            <c:v>Experimental [Traub]</c:v>
          </c:tx>
          <c:spPr>
            <a:ln w="66675">
              <a:noFill/>
            </a:ln>
          </c:spPr>
          <c:xVal>
            <c:numRef>
              <c:f>Sheet1!$A$2:$A$19</c:f>
              <c:numCache>
                <c:formatCode>General</c:formatCode>
                <c:ptCount val="18"/>
                <c:pt idx="0">
                  <c:v>28</c:v>
                </c:pt>
                <c:pt idx="1">
                  <c:v>26</c:v>
                </c:pt>
                <c:pt idx="2">
                  <c:v>24</c:v>
                </c:pt>
                <c:pt idx="3">
                  <c:v>22</c:v>
                </c:pt>
                <c:pt idx="4">
                  <c:v>20</c:v>
                </c:pt>
                <c:pt idx="5">
                  <c:v>18</c:v>
                </c:pt>
                <c:pt idx="6">
                  <c:v>16</c:v>
                </c:pt>
                <c:pt idx="7">
                  <c:v>14</c:v>
                </c:pt>
                <c:pt idx="8">
                  <c:v>12</c:v>
                </c:pt>
                <c:pt idx="9">
                  <c:v>10</c:v>
                </c:pt>
                <c:pt idx="10">
                  <c:v>8</c:v>
                </c:pt>
                <c:pt idx="11">
                  <c:v>6</c:v>
                </c:pt>
                <c:pt idx="12">
                  <c:v>4</c:v>
                </c:pt>
                <c:pt idx="13">
                  <c:v>2</c:v>
                </c:pt>
                <c:pt idx="14">
                  <c:v>0</c:v>
                </c:pt>
                <c:pt idx="15">
                  <c:v>-2</c:v>
                </c:pt>
                <c:pt idx="16">
                  <c:v>-4</c:v>
                </c:pt>
                <c:pt idx="17">
                  <c:v>-6</c:v>
                </c:pt>
              </c:numCache>
            </c:numRef>
          </c:xVal>
          <c:yVal>
            <c:numRef>
              <c:f>Sheet1!$B$2:$B$19</c:f>
              <c:numCache>
                <c:formatCode>General</c:formatCode>
                <c:ptCount val="18"/>
                <c:pt idx="0">
                  <c:v>1.2</c:v>
                </c:pt>
                <c:pt idx="1">
                  <c:v>1.21</c:v>
                </c:pt>
                <c:pt idx="4">
                  <c:v>1.21</c:v>
                </c:pt>
                <c:pt idx="5">
                  <c:v>1.28</c:v>
                </c:pt>
                <c:pt idx="7">
                  <c:v>1.1700000000000021</c:v>
                </c:pt>
                <c:pt idx="9">
                  <c:v>1</c:v>
                </c:pt>
                <c:pt idx="14">
                  <c:v>0.33000000000000107</c:v>
                </c:pt>
                <c:pt idx="17">
                  <c:v>-0.14000000000000001</c:v>
                </c:pt>
              </c:numCache>
            </c:numRef>
          </c:yVal>
        </c:ser>
        <c:ser>
          <c:idx val="1"/>
          <c:order val="1"/>
          <c:tx>
            <c:v>Numerical (CFD)</c:v>
          </c:tx>
          <c:spPr>
            <a:ln w="66675">
              <a:noFill/>
            </a:ln>
          </c:spPr>
          <c:xVal>
            <c:numRef>
              <c:f>Sheet1!$A$2:$A$19</c:f>
              <c:numCache>
                <c:formatCode>General</c:formatCode>
                <c:ptCount val="18"/>
                <c:pt idx="0">
                  <c:v>28</c:v>
                </c:pt>
                <c:pt idx="1">
                  <c:v>26</c:v>
                </c:pt>
                <c:pt idx="2">
                  <c:v>24</c:v>
                </c:pt>
                <c:pt idx="3">
                  <c:v>22</c:v>
                </c:pt>
                <c:pt idx="4">
                  <c:v>20</c:v>
                </c:pt>
                <c:pt idx="5">
                  <c:v>18</c:v>
                </c:pt>
                <c:pt idx="6">
                  <c:v>16</c:v>
                </c:pt>
                <c:pt idx="7">
                  <c:v>14</c:v>
                </c:pt>
                <c:pt idx="8">
                  <c:v>12</c:v>
                </c:pt>
                <c:pt idx="9">
                  <c:v>10</c:v>
                </c:pt>
                <c:pt idx="10">
                  <c:v>8</c:v>
                </c:pt>
                <c:pt idx="11">
                  <c:v>6</c:v>
                </c:pt>
                <c:pt idx="12">
                  <c:v>4</c:v>
                </c:pt>
                <c:pt idx="13">
                  <c:v>2</c:v>
                </c:pt>
                <c:pt idx="14">
                  <c:v>0</c:v>
                </c:pt>
                <c:pt idx="15">
                  <c:v>-2</c:v>
                </c:pt>
                <c:pt idx="16">
                  <c:v>-4</c:v>
                </c:pt>
                <c:pt idx="17">
                  <c:v>-6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1.499408876793944</c:v>
                </c:pt>
                <c:pt idx="1">
                  <c:v>1.5650513927515948</c:v>
                </c:pt>
                <c:pt idx="4">
                  <c:v>1.678258936875024</c:v>
                </c:pt>
                <c:pt idx="5">
                  <c:v>1.61735361789176</c:v>
                </c:pt>
                <c:pt idx="7">
                  <c:v>1.385014496219465</c:v>
                </c:pt>
                <c:pt idx="9">
                  <c:v>1.0933242104579373</c:v>
                </c:pt>
                <c:pt idx="14">
                  <c:v>0.26475875124369297</c:v>
                </c:pt>
                <c:pt idx="17">
                  <c:v>-0.24676533728067512</c:v>
                </c:pt>
              </c:numCache>
            </c:numRef>
          </c:yVal>
        </c:ser>
        <c:axId val="90403200"/>
        <c:axId val="90405120"/>
      </c:scatterChart>
      <c:valAx>
        <c:axId val="90403200"/>
        <c:scaling>
          <c:orientation val="minMax"/>
          <c:max val="30"/>
          <c:min val="-10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AOA</a:t>
                </a:r>
              </a:p>
            </c:rich>
          </c:tx>
          <c:layout>
            <c:manualLayout>
              <c:xMode val="edge"/>
              <c:yMode val="edge"/>
              <c:x val="0.47258869797819147"/>
              <c:y val="0.94343008739076151"/>
            </c:manualLayout>
          </c:layout>
        </c:title>
        <c:numFmt formatCode="General" sourceLinked="1"/>
        <c:majorTickMark val="in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90405120"/>
        <c:crosses val="autoZero"/>
        <c:crossBetween val="midCat"/>
        <c:majorUnit val="2"/>
        <c:minorUnit val="1"/>
      </c:valAx>
      <c:valAx>
        <c:axId val="904051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Lift Coefficient</a:t>
                </a:r>
              </a:p>
            </c:rich>
          </c:tx>
          <c:layout/>
        </c:title>
        <c:numFmt formatCode="General" sourceLinked="1"/>
        <c:maj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90403200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8.6990606437353193E-2"/>
          <c:y val="6.0524934383202104E-2"/>
          <c:w val="0.29816169360408912"/>
          <c:h val="0.1228439329699172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36B93-817B-4A08-B32E-337054CCEFC9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0ADF9-7EDD-46EF-B226-075BE8254188}">
      <dgm:prSet phldrT="[Text]"/>
      <dgm:spPr/>
      <dgm:t>
        <a:bodyPr/>
        <a:lstStyle/>
        <a:p>
          <a:r>
            <a:rPr lang="en-US" dirty="0" smtClean="0"/>
            <a:t>Aerodynamic Analysis</a:t>
          </a:r>
          <a:endParaRPr lang="en-US" dirty="0"/>
        </a:p>
      </dgm:t>
    </dgm:pt>
    <dgm:pt modelId="{EEA527BD-F71E-49D9-9C26-9FE37569D1D0}" type="parTrans" cxnId="{495A9F49-1BAE-4E2F-ABC2-19050AAD713D}">
      <dgm:prSet/>
      <dgm:spPr/>
      <dgm:t>
        <a:bodyPr/>
        <a:lstStyle/>
        <a:p>
          <a:endParaRPr lang="en-US"/>
        </a:p>
      </dgm:t>
    </dgm:pt>
    <dgm:pt modelId="{B8796C01-0FB4-48BA-A1A2-ABDC0EB4E554}" type="sibTrans" cxnId="{495A9F49-1BAE-4E2F-ABC2-19050AAD713D}">
      <dgm:prSet/>
      <dgm:spPr/>
      <dgm:t>
        <a:bodyPr/>
        <a:lstStyle/>
        <a:p>
          <a:endParaRPr lang="en-US"/>
        </a:p>
      </dgm:t>
    </dgm:pt>
    <dgm:pt modelId="{DED0EC94-2450-4E97-BB07-F7F163E3B2E1}">
      <dgm:prSet phldrT="[Text]"/>
      <dgm:spPr/>
      <dgm:t>
        <a:bodyPr/>
        <a:lstStyle/>
        <a:p>
          <a:r>
            <a:rPr lang="en-US" dirty="0" smtClean="0"/>
            <a:t>Experiential Analysis </a:t>
          </a:r>
          <a:endParaRPr lang="en-US" dirty="0"/>
        </a:p>
      </dgm:t>
    </dgm:pt>
    <dgm:pt modelId="{E2E8EE05-6317-458E-A340-8A0672BB0952}" type="parTrans" cxnId="{D0A91690-C174-4ECA-8117-B0EB33969D1C}">
      <dgm:prSet/>
      <dgm:spPr/>
      <dgm:t>
        <a:bodyPr/>
        <a:lstStyle/>
        <a:p>
          <a:endParaRPr lang="en-US"/>
        </a:p>
      </dgm:t>
    </dgm:pt>
    <dgm:pt modelId="{3F056BF3-AACF-4BCD-915B-817452234ED6}" type="sibTrans" cxnId="{D0A91690-C174-4ECA-8117-B0EB33969D1C}">
      <dgm:prSet/>
      <dgm:spPr/>
      <dgm:t>
        <a:bodyPr/>
        <a:lstStyle/>
        <a:p>
          <a:endParaRPr lang="en-US"/>
        </a:p>
      </dgm:t>
    </dgm:pt>
    <dgm:pt modelId="{C0B122C0-DBAE-456A-898C-747C0C51C306}">
      <dgm:prSet phldrT="[Text]"/>
      <dgm:spPr/>
      <dgm:t>
        <a:bodyPr/>
        <a:lstStyle/>
        <a:p>
          <a:r>
            <a:rPr lang="en-US" dirty="0" smtClean="0"/>
            <a:t>Computational Fluid Dynamics Analysis</a:t>
          </a:r>
          <a:endParaRPr lang="en-US" dirty="0"/>
        </a:p>
      </dgm:t>
    </dgm:pt>
    <dgm:pt modelId="{E1241FEB-9BF9-4348-9E8D-9456DB858C29}" type="parTrans" cxnId="{D363668B-7C1F-426A-8B5B-19157F8D36A2}">
      <dgm:prSet/>
      <dgm:spPr/>
      <dgm:t>
        <a:bodyPr/>
        <a:lstStyle/>
        <a:p>
          <a:endParaRPr lang="en-US"/>
        </a:p>
      </dgm:t>
    </dgm:pt>
    <dgm:pt modelId="{026AC767-0401-4023-B13C-32F0683D52B3}" type="sibTrans" cxnId="{D363668B-7C1F-426A-8B5B-19157F8D36A2}">
      <dgm:prSet/>
      <dgm:spPr/>
      <dgm:t>
        <a:bodyPr/>
        <a:lstStyle/>
        <a:p>
          <a:endParaRPr lang="en-US"/>
        </a:p>
      </dgm:t>
    </dgm:pt>
    <dgm:pt modelId="{26AACC0F-B1F7-44FC-B3A6-162DAC61E27F}">
      <dgm:prSet phldrT="[Text]"/>
      <dgm:spPr/>
      <dgm:t>
        <a:bodyPr/>
        <a:lstStyle/>
        <a:p>
          <a:r>
            <a:rPr lang="en-US" dirty="0" smtClean="0"/>
            <a:t>Analytical Analysis</a:t>
          </a:r>
          <a:endParaRPr lang="en-US" dirty="0"/>
        </a:p>
      </dgm:t>
    </dgm:pt>
    <dgm:pt modelId="{12930578-B3C9-49A4-8C96-2C8698399458}" type="parTrans" cxnId="{877186CD-6986-4BAD-B0A0-058E96C4F6EA}">
      <dgm:prSet/>
      <dgm:spPr/>
      <dgm:t>
        <a:bodyPr/>
        <a:lstStyle/>
        <a:p>
          <a:endParaRPr lang="en-US"/>
        </a:p>
      </dgm:t>
    </dgm:pt>
    <dgm:pt modelId="{77B6047D-FFF5-431E-A844-593D73F79605}" type="sibTrans" cxnId="{877186CD-6986-4BAD-B0A0-058E96C4F6EA}">
      <dgm:prSet/>
      <dgm:spPr/>
      <dgm:t>
        <a:bodyPr/>
        <a:lstStyle/>
        <a:p>
          <a:endParaRPr lang="en-US"/>
        </a:p>
      </dgm:t>
    </dgm:pt>
    <dgm:pt modelId="{1ED848EF-D8BD-4FF1-9EA5-14D01C79B160}" type="pres">
      <dgm:prSet presAssocID="{EDE36B93-817B-4A08-B32E-337054CCEF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FD106-FE22-4BCF-A041-1FC9DD710BB2}" type="pres">
      <dgm:prSet presAssocID="{4CC0ADF9-7EDD-46EF-B226-075BE8254188}" presName="centerShape" presStyleLbl="node0" presStyleIdx="0" presStyleCnt="1"/>
      <dgm:spPr/>
      <dgm:t>
        <a:bodyPr/>
        <a:lstStyle/>
        <a:p>
          <a:endParaRPr lang="en-US"/>
        </a:p>
      </dgm:t>
    </dgm:pt>
    <dgm:pt modelId="{849AE4CB-311B-48CF-BA4E-57422EF49E92}" type="pres">
      <dgm:prSet presAssocID="{E2E8EE05-6317-458E-A340-8A0672BB095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9349B63C-FED0-4FFA-8BEC-DD64F4B21BD3}" type="pres">
      <dgm:prSet presAssocID="{DED0EC94-2450-4E97-BB07-F7F163E3B2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22013-88A9-47B0-88D2-2B72B13DACF1}" type="pres">
      <dgm:prSet presAssocID="{E1241FEB-9BF9-4348-9E8D-9456DB858C2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96C8EB6-695D-4EA9-8649-4AA91F91D4E4}" type="pres">
      <dgm:prSet presAssocID="{C0B122C0-DBAE-456A-898C-747C0C51C3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383B3-7F3A-4707-BD6C-12C8783911B0}" type="pres">
      <dgm:prSet presAssocID="{12930578-B3C9-49A4-8C96-2C869839945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08FE872-BEF4-4AEE-8B81-8943F38E60E6}" type="pres">
      <dgm:prSet presAssocID="{26AACC0F-B1F7-44FC-B3A6-162DAC61E2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87569-5B39-4F55-BB14-A6D132FA162E}" type="presOf" srcId="{DED0EC94-2450-4E97-BB07-F7F163E3B2E1}" destId="{9349B63C-FED0-4FFA-8BEC-DD64F4B21BD3}" srcOrd="0" destOrd="0" presId="urn:microsoft.com/office/officeart/2005/8/layout/radial4"/>
    <dgm:cxn modelId="{23E8AD99-9A20-4849-A86D-8BE24A191760}" type="presOf" srcId="{26AACC0F-B1F7-44FC-B3A6-162DAC61E27F}" destId="{508FE872-BEF4-4AEE-8B81-8943F38E60E6}" srcOrd="0" destOrd="0" presId="urn:microsoft.com/office/officeart/2005/8/layout/radial4"/>
    <dgm:cxn modelId="{877186CD-6986-4BAD-B0A0-058E96C4F6EA}" srcId="{4CC0ADF9-7EDD-46EF-B226-075BE8254188}" destId="{26AACC0F-B1F7-44FC-B3A6-162DAC61E27F}" srcOrd="2" destOrd="0" parTransId="{12930578-B3C9-49A4-8C96-2C8698399458}" sibTransId="{77B6047D-FFF5-431E-A844-593D73F79605}"/>
    <dgm:cxn modelId="{6ABAD9AE-64F3-4E49-87C5-81B8F25E912B}" type="presOf" srcId="{E1241FEB-9BF9-4348-9E8D-9456DB858C29}" destId="{A3022013-88A9-47B0-88D2-2B72B13DACF1}" srcOrd="0" destOrd="0" presId="urn:microsoft.com/office/officeart/2005/8/layout/radial4"/>
    <dgm:cxn modelId="{3A518404-3C6B-46B2-803E-04FA9B346173}" type="presOf" srcId="{E2E8EE05-6317-458E-A340-8A0672BB0952}" destId="{849AE4CB-311B-48CF-BA4E-57422EF49E92}" srcOrd="0" destOrd="0" presId="urn:microsoft.com/office/officeart/2005/8/layout/radial4"/>
    <dgm:cxn modelId="{D0A91690-C174-4ECA-8117-B0EB33969D1C}" srcId="{4CC0ADF9-7EDD-46EF-B226-075BE8254188}" destId="{DED0EC94-2450-4E97-BB07-F7F163E3B2E1}" srcOrd="0" destOrd="0" parTransId="{E2E8EE05-6317-458E-A340-8A0672BB0952}" sibTransId="{3F056BF3-AACF-4BCD-915B-817452234ED6}"/>
    <dgm:cxn modelId="{9F0B92AD-AD0C-4CE6-A7CC-40E84ACB6F73}" type="presOf" srcId="{4CC0ADF9-7EDD-46EF-B226-075BE8254188}" destId="{9E9FD106-FE22-4BCF-A041-1FC9DD710BB2}" srcOrd="0" destOrd="0" presId="urn:microsoft.com/office/officeart/2005/8/layout/radial4"/>
    <dgm:cxn modelId="{F5C1F607-E09A-45DE-B3B2-77EA626A4D0E}" type="presOf" srcId="{12930578-B3C9-49A4-8C96-2C8698399458}" destId="{D59383B3-7F3A-4707-BD6C-12C8783911B0}" srcOrd="0" destOrd="0" presId="urn:microsoft.com/office/officeart/2005/8/layout/radial4"/>
    <dgm:cxn modelId="{57D47505-7F2F-4BFE-BF7C-44AD208FE925}" type="presOf" srcId="{C0B122C0-DBAE-456A-898C-747C0C51C306}" destId="{D96C8EB6-695D-4EA9-8649-4AA91F91D4E4}" srcOrd="0" destOrd="0" presId="urn:microsoft.com/office/officeart/2005/8/layout/radial4"/>
    <dgm:cxn modelId="{0BF67E8B-A1F2-4CFF-8A4C-1EB021FAFE79}" type="presOf" srcId="{EDE36B93-817B-4A08-B32E-337054CCEFC9}" destId="{1ED848EF-D8BD-4FF1-9EA5-14D01C79B160}" srcOrd="0" destOrd="0" presId="urn:microsoft.com/office/officeart/2005/8/layout/radial4"/>
    <dgm:cxn modelId="{D363668B-7C1F-426A-8B5B-19157F8D36A2}" srcId="{4CC0ADF9-7EDD-46EF-B226-075BE8254188}" destId="{C0B122C0-DBAE-456A-898C-747C0C51C306}" srcOrd="1" destOrd="0" parTransId="{E1241FEB-9BF9-4348-9E8D-9456DB858C29}" sibTransId="{026AC767-0401-4023-B13C-32F0683D52B3}"/>
    <dgm:cxn modelId="{495A9F49-1BAE-4E2F-ABC2-19050AAD713D}" srcId="{EDE36B93-817B-4A08-B32E-337054CCEFC9}" destId="{4CC0ADF9-7EDD-46EF-B226-075BE8254188}" srcOrd="0" destOrd="0" parTransId="{EEA527BD-F71E-49D9-9C26-9FE37569D1D0}" sibTransId="{B8796C01-0FB4-48BA-A1A2-ABDC0EB4E554}"/>
    <dgm:cxn modelId="{71FED212-01D0-4E17-A375-A3CE6CAD00F7}" type="presParOf" srcId="{1ED848EF-D8BD-4FF1-9EA5-14D01C79B160}" destId="{9E9FD106-FE22-4BCF-A041-1FC9DD710BB2}" srcOrd="0" destOrd="0" presId="urn:microsoft.com/office/officeart/2005/8/layout/radial4"/>
    <dgm:cxn modelId="{50CE0AE2-98A4-4C13-8FAC-4DDE64E10618}" type="presParOf" srcId="{1ED848EF-D8BD-4FF1-9EA5-14D01C79B160}" destId="{849AE4CB-311B-48CF-BA4E-57422EF49E92}" srcOrd="1" destOrd="0" presId="urn:microsoft.com/office/officeart/2005/8/layout/radial4"/>
    <dgm:cxn modelId="{E0574A0C-C154-4E5E-A133-D6F56DF40822}" type="presParOf" srcId="{1ED848EF-D8BD-4FF1-9EA5-14D01C79B160}" destId="{9349B63C-FED0-4FFA-8BEC-DD64F4B21BD3}" srcOrd="2" destOrd="0" presId="urn:microsoft.com/office/officeart/2005/8/layout/radial4"/>
    <dgm:cxn modelId="{7EB3CF34-89CA-44B3-9513-D9A82AD6DBAC}" type="presParOf" srcId="{1ED848EF-D8BD-4FF1-9EA5-14D01C79B160}" destId="{A3022013-88A9-47B0-88D2-2B72B13DACF1}" srcOrd="3" destOrd="0" presId="urn:microsoft.com/office/officeart/2005/8/layout/radial4"/>
    <dgm:cxn modelId="{A4B7B439-C461-4721-AFC9-A9988E303DDE}" type="presParOf" srcId="{1ED848EF-D8BD-4FF1-9EA5-14D01C79B160}" destId="{D96C8EB6-695D-4EA9-8649-4AA91F91D4E4}" srcOrd="4" destOrd="0" presId="urn:microsoft.com/office/officeart/2005/8/layout/radial4"/>
    <dgm:cxn modelId="{6E744A1C-6D7F-4412-A032-F9A7FC4FB994}" type="presParOf" srcId="{1ED848EF-D8BD-4FF1-9EA5-14D01C79B160}" destId="{D59383B3-7F3A-4707-BD6C-12C8783911B0}" srcOrd="5" destOrd="0" presId="urn:microsoft.com/office/officeart/2005/8/layout/radial4"/>
    <dgm:cxn modelId="{DF23AC2A-B483-4BCD-8530-5DA9F2F9D2DE}" type="presParOf" srcId="{1ED848EF-D8BD-4FF1-9EA5-14D01C79B160}" destId="{508FE872-BEF4-4AEE-8B81-8943F38E60E6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737B69-9763-4513-8405-88A4DE1510D9}" type="datetimeFigureOut">
              <a:rPr lang="en-US" smtClean="0"/>
              <a:pPr/>
              <a:t>3/26/2010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027BD0-C493-45C4-B777-E97A91319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en/b/bb/1024px-Interior_of_westjet_winglet_crop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Kyle Wright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Embry-Riddle Aeronautical University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Prescott, Arizona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CFD Study of the Development of Vortices on a Ring Wing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Solver (Fluent) &amp; Boundary Conditions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1524000"/>
            <a:ext cx="7398909" cy="4648200"/>
            <a:chOff x="221091" y="0"/>
            <a:chExt cx="8701818" cy="6858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091" y="0"/>
              <a:ext cx="870181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707491" y="838200"/>
              <a:ext cx="1137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Symmetry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8959" y="4721902"/>
              <a:ext cx="1398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Velocity inlet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9183" y="224852"/>
              <a:ext cx="1562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Outflow outlet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692" y="4343400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Wall – Top,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Bottom, and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Right faces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2891" y="4267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12 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78691" y="6400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12 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07091" y="5638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24 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954891" y="6172200"/>
              <a:ext cx="1066800" cy="60960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354691" y="5181600"/>
              <a:ext cx="1600200" cy="99060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491851" y="4379976"/>
              <a:ext cx="1981200" cy="60960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-159909" y="2667000"/>
              <a:ext cx="4191000" cy="68580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43"/>
            <p:cNvSpPr txBox="1"/>
            <p:nvPr/>
          </p:nvSpPr>
          <p:spPr>
            <a:xfrm>
              <a:off x="1287891" y="2819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24 in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349752"/>
          </a:xfrm>
        </p:spPr>
        <p:txBody>
          <a:bodyPr/>
          <a:lstStyle/>
          <a:p>
            <a:r>
              <a:rPr lang="en-US" dirty="0" smtClean="0"/>
              <a:t>Pressure based solution from low experimental Reynolds number</a:t>
            </a:r>
          </a:p>
          <a:p>
            <a:r>
              <a:rPr lang="en-US" dirty="0" smtClean="0"/>
              <a:t>Viscous Model: </a:t>
            </a:r>
            <a:r>
              <a:rPr lang="en-US" dirty="0" err="1" smtClean="0"/>
              <a:t>Spalart-Allmaras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single</a:t>
            </a:r>
            <a:r>
              <a:rPr lang="en-US" dirty="0" smtClean="0"/>
              <a:t> </a:t>
            </a:r>
            <a:r>
              <a:rPr lang="en-US" dirty="0" smtClean="0"/>
              <a:t>equation)</a:t>
            </a:r>
          </a:p>
          <a:p>
            <a:r>
              <a:rPr lang="en-US" dirty="0" smtClean="0"/>
              <a:t>Density &amp; Viscosity: 1.05 kg/m</a:t>
            </a:r>
            <a:r>
              <a:rPr lang="en-US" baseline="30000" dirty="0" smtClean="0"/>
              <a:t>3 </a:t>
            </a:r>
            <a:r>
              <a:rPr lang="en-US" dirty="0" smtClean="0"/>
              <a:t>&amp; 1.896e-5 kg/(m s) to match experimental Reynolds number</a:t>
            </a:r>
          </a:p>
          <a:p>
            <a:r>
              <a:rPr lang="en-US" dirty="0" smtClean="0"/>
              <a:t>Inlet: Velocity Inlet at 40 m/s with 0.5% turbulence intensity ratio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0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52400" y="13716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28600" y="14478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Lift and Drag Coefficient Plots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Velocity </a:t>
            </a:r>
            <a:r>
              <a:rPr lang="en-US" dirty="0" err="1" smtClean="0"/>
              <a:t>Pathlines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11086"/>
            <a:ext cx="6096000" cy="488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Pressure Contour Plots, </a:t>
            </a:r>
            <a:r>
              <a:rPr lang="en-US" dirty="0" err="1" smtClean="0"/>
              <a:t>AoA</a:t>
            </a:r>
            <a:r>
              <a:rPr lang="en-US" dirty="0" smtClean="0"/>
              <a:t> = 14°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019796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Sweep surface plots for </a:t>
            </a:r>
            <a:r>
              <a:rPr lang="en-US" dirty="0" err="1" smtClean="0"/>
              <a:t>AoA</a:t>
            </a:r>
            <a:r>
              <a:rPr lang="en-US" dirty="0" smtClean="0"/>
              <a:t> = 14° (Pa)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96144" y="1600200"/>
            <a:ext cx="6635181" cy="4419600"/>
            <a:chOff x="1796144" y="1600200"/>
            <a:chExt cx="6635181" cy="4419600"/>
          </a:xfrm>
        </p:grpSpPr>
        <p:pic>
          <p:nvPicPr>
            <p:cNvPr id="4" name="Picture 3" descr="AOA_14_0.bmp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6144" y="1600200"/>
              <a:ext cx="5562600" cy="4419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67600" y="1752600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0 in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28800" y="1611084"/>
            <a:ext cx="6600585" cy="4419600"/>
            <a:chOff x="1828800" y="1611084"/>
            <a:chExt cx="6600585" cy="4419600"/>
          </a:xfrm>
        </p:grpSpPr>
        <p:pic>
          <p:nvPicPr>
            <p:cNvPr id="9" name="Picture 8" descr="AOA_14_2.bmp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1611084"/>
              <a:ext cx="5486400" cy="4419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78484" y="2133600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2 in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07028" y="1600200"/>
            <a:ext cx="6620757" cy="4419600"/>
            <a:chOff x="1807028" y="1600200"/>
            <a:chExt cx="6620757" cy="4419600"/>
          </a:xfrm>
        </p:grpSpPr>
        <p:pic>
          <p:nvPicPr>
            <p:cNvPr id="12" name="Picture 11" descr="AOA_14_3.bmp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7028" y="1600200"/>
              <a:ext cx="5508172" cy="4419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78486" y="2514600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3 in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07028" y="1600200"/>
            <a:ext cx="6629400" cy="4419600"/>
            <a:chOff x="1807028" y="1600200"/>
            <a:chExt cx="6629400" cy="4419600"/>
          </a:xfrm>
        </p:grpSpPr>
        <p:pic>
          <p:nvPicPr>
            <p:cNvPr id="15" name="Picture 14" descr="AOA_14_4.bmp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7028" y="1600200"/>
              <a:ext cx="5508172" cy="4419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83923" y="2895600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4 in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07028" y="1600200"/>
            <a:ext cx="6637717" cy="4419600"/>
            <a:chOff x="1807028" y="1600200"/>
            <a:chExt cx="6637717" cy="4419600"/>
          </a:xfrm>
        </p:grpSpPr>
        <p:pic>
          <p:nvPicPr>
            <p:cNvPr id="18" name="Picture 17" descr="AOA_14_5.bmp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7028" y="1600200"/>
              <a:ext cx="5508172" cy="4419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500256" y="3276600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5 in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07028" y="1600200"/>
            <a:ext cx="6651172" cy="4419600"/>
            <a:chOff x="1807028" y="1600200"/>
            <a:chExt cx="6651172" cy="4419600"/>
          </a:xfrm>
        </p:grpSpPr>
        <p:pic>
          <p:nvPicPr>
            <p:cNvPr id="21" name="Picture 20" descr="AOA_14_6.bmp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7028" y="1600200"/>
              <a:ext cx="5508172" cy="4419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05695" y="3657600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6 in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07028" y="1600200"/>
            <a:ext cx="6653079" cy="4419600"/>
            <a:chOff x="1807028" y="1600200"/>
            <a:chExt cx="6653079" cy="4419600"/>
          </a:xfrm>
        </p:grpSpPr>
        <p:pic>
          <p:nvPicPr>
            <p:cNvPr id="24" name="Picture 23" descr="AOA_14_7.bmp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7028" y="1600200"/>
              <a:ext cx="5508172" cy="4419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522030" y="4027714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7 in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07028" y="1600200"/>
            <a:ext cx="6686405" cy="4419600"/>
            <a:chOff x="1807028" y="1600200"/>
            <a:chExt cx="6686405" cy="4419600"/>
          </a:xfrm>
        </p:grpSpPr>
        <p:pic>
          <p:nvPicPr>
            <p:cNvPr id="27" name="Picture 26" descr="AOA_14_8.bmp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7028" y="1600200"/>
              <a:ext cx="5508172" cy="44196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532914" y="4419600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8 in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Pressure Contour Plots, </a:t>
            </a:r>
            <a:r>
              <a:rPr lang="en-US" dirty="0" err="1" smtClean="0"/>
              <a:t>AoA</a:t>
            </a:r>
            <a:r>
              <a:rPr lang="en-US" dirty="0" smtClean="0"/>
              <a:t> = 20°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019800"/>
            <a:ext cx="420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Sweep surface plots for </a:t>
            </a:r>
            <a:r>
              <a:rPr lang="en-US" dirty="0" err="1" smtClean="0"/>
              <a:t>AoA</a:t>
            </a:r>
            <a:r>
              <a:rPr lang="en-US" dirty="0" smtClean="0"/>
              <a:t> = 20° (Pa)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28800" y="1600200"/>
            <a:ext cx="6754925" cy="4419600"/>
            <a:chOff x="1828800" y="1600200"/>
            <a:chExt cx="6754925" cy="4419600"/>
          </a:xfrm>
        </p:grpSpPr>
        <p:pic>
          <p:nvPicPr>
            <p:cNvPr id="5" name="Picture 4" descr="AOA_20_0.bmp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1600200"/>
              <a:ext cx="5508172" cy="4419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20000" y="1752600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0 in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28800" y="1600200"/>
            <a:ext cx="6742101" cy="4419600"/>
            <a:chOff x="1828800" y="1600200"/>
            <a:chExt cx="6742101" cy="4419600"/>
          </a:xfrm>
        </p:grpSpPr>
        <p:pic>
          <p:nvPicPr>
            <p:cNvPr id="9" name="Picture 8" descr="AOA_20_2.bmp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1600200"/>
              <a:ext cx="5486400" cy="4419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20000" y="2090050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2 in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8800" y="1600200"/>
            <a:ext cx="6740499" cy="4419600"/>
            <a:chOff x="1828800" y="1600200"/>
            <a:chExt cx="6740499" cy="4419600"/>
          </a:xfrm>
        </p:grpSpPr>
        <p:pic>
          <p:nvPicPr>
            <p:cNvPr id="12" name="Picture 11" descr="AOA_20_3.bmp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1600200"/>
              <a:ext cx="5486400" cy="4419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00" y="2428296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3 in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8800" y="1600200"/>
            <a:ext cx="6754591" cy="4419600"/>
            <a:chOff x="1828800" y="1600200"/>
            <a:chExt cx="6754591" cy="4419600"/>
          </a:xfrm>
        </p:grpSpPr>
        <p:pic>
          <p:nvPicPr>
            <p:cNvPr id="15" name="Picture 14" descr="AOA_20_4.bmp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600200"/>
              <a:ext cx="5486400" cy="4419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630886" y="2775856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4 in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28800" y="1600200"/>
            <a:ext cx="6746575" cy="4419600"/>
            <a:chOff x="1828800" y="1600200"/>
            <a:chExt cx="6746575" cy="4419600"/>
          </a:xfrm>
        </p:grpSpPr>
        <p:pic>
          <p:nvPicPr>
            <p:cNvPr id="18" name="Picture 17" descr="AOA_20_5.bmp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0" y="1600200"/>
              <a:ext cx="5486400" cy="4419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630886" y="3124200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5 in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28800" y="1600200"/>
            <a:ext cx="6754591" cy="4419600"/>
            <a:chOff x="1828800" y="1600200"/>
            <a:chExt cx="6754591" cy="4419600"/>
          </a:xfrm>
        </p:grpSpPr>
        <p:pic>
          <p:nvPicPr>
            <p:cNvPr id="21" name="Picture 20" descr="AOA_20_6.bmp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8800" y="1600200"/>
              <a:ext cx="5486400" cy="4419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630886" y="3472542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6 in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28800" y="1600200"/>
            <a:ext cx="6751047" cy="4419600"/>
            <a:chOff x="1828800" y="1600200"/>
            <a:chExt cx="6751047" cy="4419600"/>
          </a:xfrm>
        </p:grpSpPr>
        <p:pic>
          <p:nvPicPr>
            <p:cNvPr id="24" name="Picture 23" descr="AOA_20_7.bmp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8800" y="1600200"/>
              <a:ext cx="5486400" cy="4419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641770" y="3820884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7 in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600200"/>
            <a:ext cx="6781800" cy="4343400"/>
            <a:chOff x="1828800" y="1600200"/>
            <a:chExt cx="6781800" cy="4343400"/>
          </a:xfrm>
        </p:grpSpPr>
        <p:pic>
          <p:nvPicPr>
            <p:cNvPr id="27" name="Picture 26" descr="AOA_20_8.bmp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8800" y="1600200"/>
              <a:ext cx="5486400" cy="4343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650081" y="4201884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= 8 in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CFD results followed lift and drag trends of experimental work, especially at lower </a:t>
            </a:r>
            <a:r>
              <a:rPr lang="en-US" dirty="0" err="1" smtClean="0"/>
              <a:t>AoA</a:t>
            </a:r>
            <a:endParaRPr lang="en-US" dirty="0" smtClean="0"/>
          </a:p>
          <a:p>
            <a:r>
              <a:rPr lang="en-US" dirty="0" smtClean="0"/>
              <a:t>CFD results showed the development of two main vortices in the wake region of ring wing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984"/>
          <a:stretch>
            <a:fillRect/>
          </a:stretch>
        </p:blipFill>
        <p:spPr bwMode="auto">
          <a:xfrm>
            <a:off x="1458684" y="1600199"/>
            <a:ext cx="6248400" cy="483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Wingtip Vortices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Wingtip Devices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Ring Wings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Computational Fluid Dynamics (CFD)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Geometry</a:t>
            </a:r>
          </a:p>
          <a:p>
            <a:r>
              <a:rPr lang="en-US" dirty="0" smtClean="0"/>
              <a:t>Mesh</a:t>
            </a:r>
          </a:p>
          <a:p>
            <a:r>
              <a:rPr lang="en-US" dirty="0" smtClean="0"/>
              <a:t>Solver &amp; Boundary Conditions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Wing-Tip Vortices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78" y="1894116"/>
            <a:ext cx="8020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153" y="1711778"/>
            <a:ext cx="66198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449" y="1895475"/>
            <a:ext cx="70008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Wingtip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01952"/>
          </a:xfrm>
        </p:spPr>
        <p:txBody>
          <a:bodyPr>
            <a:normAutofit/>
          </a:bodyPr>
          <a:lstStyle/>
          <a:p>
            <a:r>
              <a:rPr lang="en-US" dirty="0" smtClean="0"/>
              <a:t>Wingtip Devices: aim to reduce wingtip vortices by decreasing </a:t>
            </a:r>
            <a:r>
              <a:rPr lang="en-US" dirty="0" err="1" smtClean="0"/>
              <a:t>vorticity</a:t>
            </a:r>
            <a:r>
              <a:rPr lang="en-US" dirty="0" smtClean="0"/>
              <a:t> magnitude and/or moving location away from wing surface to reduce induced drag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819400" y="3352800"/>
            <a:ext cx="4114430" cy="3361730"/>
            <a:chOff x="2819400" y="3352800"/>
            <a:chExt cx="4114430" cy="3361730"/>
          </a:xfrm>
        </p:grpSpPr>
        <p:sp>
          <p:nvSpPr>
            <p:cNvPr id="5" name="TextBox 4"/>
            <p:cNvSpPr txBox="1"/>
            <p:nvPr/>
          </p:nvSpPr>
          <p:spPr>
            <a:xfrm>
              <a:off x="3581400" y="5791200"/>
              <a:ext cx="2457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Boeing 737 Winglet</a:t>
              </a:r>
            </a:p>
            <a:p>
              <a:r>
                <a:rPr lang="en-US" dirty="0" smtClean="0"/>
                <a:t> (Source: westjet.com)</a:t>
              </a:r>
              <a:br>
                <a:rPr lang="en-US" dirty="0" smtClean="0"/>
              </a:br>
              <a:endParaRPr lang="en-US" dirty="0"/>
            </a:p>
          </p:txBody>
        </p:sp>
        <p:pic>
          <p:nvPicPr>
            <p:cNvPr id="6" name="Picture 4" descr="File:1024px-Interior of westjet winglet crop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9400" y="3352800"/>
              <a:ext cx="4114430" cy="24698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Ring 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Ring Wing</a:t>
            </a:r>
          </a:p>
          <a:p>
            <a:pPr lvl="1"/>
            <a:r>
              <a:rPr lang="en-US" dirty="0" smtClean="0"/>
              <a:t>Wingtips wrap around to enclose </a:t>
            </a:r>
            <a:r>
              <a:rPr lang="en-US" dirty="0" smtClean="0"/>
              <a:t>entire </a:t>
            </a:r>
            <a:r>
              <a:rPr lang="en-US" dirty="0" smtClean="0"/>
              <a:t>wing </a:t>
            </a:r>
          </a:p>
          <a:p>
            <a:pPr lvl="1"/>
            <a:r>
              <a:rPr lang="en-US" dirty="0" smtClean="0"/>
              <a:t>Type of closed wing (cylindrical, joined, box wings)</a:t>
            </a:r>
          </a:p>
          <a:p>
            <a:pPr lvl="1"/>
            <a:r>
              <a:rPr lang="en-US" dirty="0" smtClean="0"/>
              <a:t>Has no actual wingtips</a:t>
            </a:r>
          </a:p>
          <a:p>
            <a:pPr lvl="1"/>
            <a:r>
              <a:rPr lang="en-US" dirty="0" smtClean="0"/>
              <a:t>Decreases </a:t>
            </a:r>
            <a:r>
              <a:rPr lang="en-US" dirty="0" smtClean="0"/>
              <a:t>induced drag to increase efficiency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38600" y="1752600"/>
            <a:ext cx="4648200" cy="4648200"/>
            <a:chOff x="4343400" y="3048000"/>
            <a:chExt cx="3886000" cy="2779931"/>
          </a:xfrm>
        </p:grpSpPr>
        <p:pic>
          <p:nvPicPr>
            <p:cNvPr id="7" name="Picture 2" descr="http://www.rati.com/multimedia/IMAGES/1096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3048000"/>
              <a:ext cx="2057400" cy="2119122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343400" y="5181600"/>
              <a:ext cx="3886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Selex</a:t>
              </a:r>
              <a:r>
                <a:rPr lang="en-US" dirty="0" smtClean="0"/>
                <a:t> Galileo – </a:t>
              </a:r>
              <a:r>
                <a:rPr lang="en-US" dirty="0" err="1" smtClean="0"/>
                <a:t>Asio</a:t>
              </a:r>
              <a:r>
                <a:rPr lang="en-US" dirty="0" smtClean="0"/>
                <a:t> Ring Wing UAV</a:t>
              </a:r>
            </a:p>
            <a:p>
              <a:pPr algn="ctr"/>
              <a:r>
                <a:rPr lang="en-US" dirty="0" smtClean="0"/>
                <a:t>(Source: flightglobal.com)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CFD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625149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4727448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Fluid Dynamics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Numerical method of solving partial differential equations for viscous fluid flow (Navier-Stokes Equations)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Mesh or discretize flow domain into a structured or unstructured grid to create small finite volumes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Numerically iterate through flow domain matrix with boundary conditions until solution has converged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0A_convergence.bmp"/>
          <p:cNvPicPr/>
          <p:nvPr/>
        </p:nvPicPr>
        <p:blipFill>
          <a:blip r:embed="rId6"/>
          <a:stretch>
            <a:fillRect/>
          </a:stretch>
        </p:blipFill>
        <p:spPr>
          <a:xfrm>
            <a:off x="4724400" y="1981200"/>
            <a:ext cx="4191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600" y="2362200"/>
            <a:ext cx="5482591" cy="4213086"/>
            <a:chOff x="1752600" y="2362200"/>
            <a:chExt cx="5482591" cy="42130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2362200"/>
              <a:ext cx="3723894" cy="344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752600" y="5867400"/>
              <a:ext cx="54825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Ring Wing in 2x2ft blower wind tunnel</a:t>
              </a:r>
            </a:p>
            <a:p>
              <a:pPr algn="ctr"/>
              <a:r>
                <a:rPr lang="en-US" sz="1100" dirty="0" smtClean="0"/>
                <a:t>(Source: </a:t>
              </a:r>
              <a:r>
                <a:rPr lang="en-US" sz="1100" dirty="0" err="1" smtClean="0"/>
                <a:t>Traub</a:t>
              </a:r>
              <a:r>
                <a:rPr lang="en-US" sz="1100" dirty="0" smtClean="0"/>
                <a:t>, Lance, “Experimental Investigation of Annular Wing Aerodynamics”,</a:t>
              </a:r>
            </a:p>
            <a:p>
              <a:pPr algn="ctr"/>
              <a:r>
                <a:rPr lang="en-US" sz="1100" i="1" dirty="0" smtClean="0"/>
                <a:t>Journal of Aircraft</a:t>
              </a:r>
              <a:r>
                <a:rPr lang="en-US" sz="1100" dirty="0" smtClean="0"/>
                <a:t>, Vol. 46, No. 3, 2009, pp. 988-996)</a:t>
              </a:r>
              <a:endParaRPr lang="en-US" sz="11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0" y="1524000"/>
            <a:ext cx="4267200" cy="5114330"/>
            <a:chOff x="4724400" y="1524000"/>
            <a:chExt cx="4267200" cy="511433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524000"/>
              <a:ext cx="2738438" cy="4208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724400" y="5715000"/>
              <a:ext cx="426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Tuft-grid in wake of ring wing</a:t>
              </a:r>
            </a:p>
            <a:p>
              <a:pPr algn="ctr"/>
              <a:r>
                <a:rPr lang="en-US" sz="1200" dirty="0" smtClean="0"/>
                <a:t>(Source: Fletcher, Herman, “Experimental Investigation of Lift, Drag, and Pitching Moment of Five Annular Airfoils”, NACA TN4117, 1957 )</a:t>
              </a:r>
              <a:endParaRPr lang="en-US" sz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113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Experimental </a:t>
            </a:r>
            <a:r>
              <a:rPr lang="en-US" sz="2000" dirty="0" smtClean="0"/>
              <a:t>work done by Dr. Lance </a:t>
            </a:r>
            <a:r>
              <a:rPr lang="en-US" sz="2000" dirty="0" err="1" smtClean="0"/>
              <a:t>Traub</a:t>
            </a:r>
            <a:r>
              <a:rPr lang="en-US" sz="2000" dirty="0" smtClean="0"/>
              <a:t> and students inspired this CFD study, Re = 225,000, V∞ = 40 m/s, Chord = </a:t>
            </a:r>
            <a:r>
              <a:rPr lang="en-US" sz="2000" dirty="0" smtClean="0"/>
              <a:t>0.1m≈4 in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1752" y="1527048"/>
            <a:ext cx="4041648" cy="235915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Compare/Match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CFD results to experimental work 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development of wingtip vortices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65913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b="3846"/>
          <a:stretch>
            <a:fillRect/>
          </a:stretch>
        </p:blipFill>
        <p:spPr bwMode="auto">
          <a:xfrm>
            <a:off x="1143000" y="2286000"/>
            <a:ext cx="696087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00200"/>
            <a:ext cx="66960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(CATIA)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00200" y="1752600"/>
            <a:ext cx="2246128" cy="935390"/>
            <a:chOff x="1600200" y="1752600"/>
            <a:chExt cx="2246128" cy="935390"/>
          </a:xfrm>
        </p:grpSpPr>
        <p:sp>
          <p:nvSpPr>
            <p:cNvPr id="6" name="TextBox 5"/>
            <p:cNvSpPr txBox="1"/>
            <p:nvPr/>
          </p:nvSpPr>
          <p:spPr>
            <a:xfrm>
              <a:off x="1600200" y="2057400"/>
              <a:ext cx="1381907" cy="250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Diameter – 8 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0200" y="1752600"/>
              <a:ext cx="224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Chord Length – 4 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2318658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Aspect Ratio – 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(GAMBIT)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86" y="1589314"/>
            <a:ext cx="501443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68" y="1600200"/>
            <a:ext cx="47243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4626" y="1600200"/>
            <a:ext cx="587097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611082"/>
            <a:ext cx="5334000" cy="48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6063344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# tetrahedral volumes ≈ 362000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690</TotalTime>
  <Words>569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CFD Study of the Development of Vortices on a Ring Wing</vt:lpstr>
      <vt:lpstr>Overview</vt:lpstr>
      <vt:lpstr>Background: Wing-Tip Vortices</vt:lpstr>
      <vt:lpstr>Background: Wingtip Devices</vt:lpstr>
      <vt:lpstr>Background: Ring Wings</vt:lpstr>
      <vt:lpstr>Background: CFD</vt:lpstr>
      <vt:lpstr>Introduction</vt:lpstr>
      <vt:lpstr>Geometry (CATIA)</vt:lpstr>
      <vt:lpstr>Mesh (GAMBIT)</vt:lpstr>
      <vt:lpstr>Solver (Fluent) &amp; Boundary Conditions</vt:lpstr>
      <vt:lpstr>Results: Lift and Drag Coefficient Plots</vt:lpstr>
      <vt:lpstr>Results: Velocity Pathlines</vt:lpstr>
      <vt:lpstr>Results: Pressure Contour Plots, AoA = 14°</vt:lpstr>
      <vt:lpstr>Results: Pressure Contour Plots, AoA = 20°</vt:lpstr>
      <vt:lpstr>Conclusion</vt:lpstr>
      <vt:lpstr>Questions</vt:lpstr>
    </vt:vector>
  </TitlesOfParts>
  <Company>ERAU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imageusr</dc:creator>
  <cp:lastModifiedBy>Imageusr</cp:lastModifiedBy>
  <cp:revision>71</cp:revision>
  <dcterms:created xsi:type="dcterms:W3CDTF">2010-03-23T01:29:27Z</dcterms:created>
  <dcterms:modified xsi:type="dcterms:W3CDTF">2010-03-26T22:47:22Z</dcterms:modified>
</cp:coreProperties>
</file>